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2"/>
  </p:notesMasterIdLst>
  <p:sldIdLst>
    <p:sldId id="256" r:id="rId2"/>
    <p:sldId id="261" r:id="rId3"/>
    <p:sldId id="277" r:id="rId4"/>
    <p:sldId id="281" r:id="rId5"/>
    <p:sldId id="278" r:id="rId6"/>
    <p:sldId id="282" r:id="rId7"/>
    <p:sldId id="283" r:id="rId8"/>
    <p:sldId id="276" r:id="rId9"/>
    <p:sldId id="263" r:id="rId10"/>
    <p:sldId id="262" r:id="rId11"/>
    <p:sldId id="265" r:id="rId12"/>
    <p:sldId id="266" r:id="rId13"/>
    <p:sldId id="267" r:id="rId14"/>
    <p:sldId id="269" r:id="rId15"/>
    <p:sldId id="270" r:id="rId16"/>
    <p:sldId id="275" r:id="rId17"/>
    <p:sldId id="279" r:id="rId18"/>
    <p:sldId id="280" r:id="rId19"/>
    <p:sldId id="259" r:id="rId20"/>
    <p:sldId id="26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80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8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Shelli Silver</a:t>
            </a:r>
          </a:p>
          <a:p>
            <a:r>
              <a:rPr lang="en-US" dirty="0" smtClean="0"/>
              <a:t>July 12,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Capitation Rates – CYE 18, cont.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10/1/17 won’t include:</a:t>
            </a:r>
          </a:p>
          <a:p>
            <a:pPr lvl="1"/>
            <a:r>
              <a:rPr lang="en-US" dirty="0" smtClean="0"/>
              <a:t>DRG </a:t>
            </a:r>
            <a:r>
              <a:rPr lang="en-US" dirty="0"/>
              <a:t>rebase impacts </a:t>
            </a:r>
          </a:p>
          <a:p>
            <a:pPr lvl="1"/>
            <a:r>
              <a:rPr lang="en-US" dirty="0"/>
              <a:t>Prop 206 (1/1/18 increase) </a:t>
            </a:r>
            <a:endParaRPr lang="en-US" dirty="0" smtClean="0"/>
          </a:p>
          <a:p>
            <a:pPr lvl="1"/>
            <a:r>
              <a:rPr lang="en-US" dirty="0" err="1" smtClean="0"/>
              <a:t>VBP</a:t>
            </a:r>
            <a:r>
              <a:rPr lang="en-US" dirty="0" smtClean="0"/>
              <a:t> Differential Payments (Per Diem Facilities)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Updated </a:t>
            </a:r>
            <a:r>
              <a:rPr lang="en-US" dirty="0"/>
              <a:t>CYE 18 risk adjustment </a:t>
            </a:r>
            <a:r>
              <a:rPr lang="en-US" dirty="0" smtClean="0"/>
              <a:t>factors</a:t>
            </a:r>
          </a:p>
          <a:p>
            <a:r>
              <a:rPr lang="en-US" dirty="0" smtClean="0"/>
              <a:t>AHCCCS will amend capitation rates effective 1/1/18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 -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Effective 10/1/17- 9/30/18:</a:t>
            </a:r>
          </a:p>
          <a:p>
            <a:r>
              <a:rPr lang="en-US" dirty="0" smtClean="0"/>
              <a:t>Hospitals (PT 02) inpatient and outpatient claims – 0.5%</a:t>
            </a:r>
          </a:p>
          <a:p>
            <a:r>
              <a:rPr lang="en-US" dirty="0" smtClean="0"/>
              <a:t>Nursing Facilities (PT 22) all claims– 1% or 2%</a:t>
            </a:r>
          </a:p>
          <a:p>
            <a:r>
              <a:rPr lang="en-US" dirty="0" smtClean="0"/>
              <a:t>Integrated Clinics (PT IC) select physical health claims– 10%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35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/>
          <a:lstStyle/>
          <a:p>
            <a:r>
              <a:rPr lang="en-US" dirty="0" smtClean="0"/>
              <a:t>VBP Differential Adjusted Rates Reminder,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Physicians, Physician Assistants, and Registered Nurse Practitioners (Provider Types 08, 31, 18, 19</a:t>
            </a:r>
            <a:r>
              <a:rPr lang="en-US" dirty="0" smtClean="0"/>
              <a:t>) all 1500 claims – 1%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Effective 1/1/18 - 9/30/18:</a:t>
            </a:r>
          </a:p>
          <a:p>
            <a:r>
              <a:rPr lang="en-US" dirty="0"/>
              <a:t>Other Hospitals &amp; Inpatient Facilities (PT 71; PT B5; PT C4) inpatient and outpatient </a:t>
            </a:r>
            <a:r>
              <a:rPr lang="en-US" dirty="0" smtClean="0"/>
              <a:t>claims </a:t>
            </a:r>
            <a:r>
              <a:rPr lang="en-US" dirty="0"/>
              <a:t>– 0.5%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071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with discharges on &amp; after 1/1/18</a:t>
            </a:r>
          </a:p>
          <a:p>
            <a:r>
              <a:rPr lang="en-US" dirty="0" smtClean="0"/>
              <a:t>3M </a:t>
            </a:r>
            <a:r>
              <a:rPr lang="en-US" dirty="0"/>
              <a:t>Version 34 of APR/DRG grouper</a:t>
            </a:r>
          </a:p>
          <a:p>
            <a:r>
              <a:rPr lang="en-US" dirty="0"/>
              <a:t>Adding projected $35 million in new spend</a:t>
            </a:r>
          </a:p>
          <a:p>
            <a:pPr lvl="1"/>
            <a:r>
              <a:rPr lang="en-US" dirty="0"/>
              <a:t>New Burn DRG policy adjuster of 2.700 ~$5M </a:t>
            </a:r>
          </a:p>
          <a:p>
            <a:pPr lvl="1"/>
            <a:r>
              <a:rPr lang="en-US" dirty="0"/>
              <a:t>New “Other Adult” policy adjuster of 1.025 to maintain current ~$13m</a:t>
            </a:r>
          </a:p>
          <a:p>
            <a:pPr lvl="1"/>
            <a:r>
              <a:rPr lang="en-US" dirty="0"/>
              <a:t>High-acuity pediatrics policy adjuster for </a:t>
            </a:r>
            <a:r>
              <a:rPr lang="en-US" dirty="0" err="1"/>
              <a:t>SOI</a:t>
            </a:r>
            <a:r>
              <a:rPr lang="en-US" dirty="0"/>
              <a:t> levels 3/4 increased to 2.300 ~$17M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32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Rebase Highlights,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not add rural hospital provider adjustor to replace pass-through – those continue</a:t>
            </a:r>
          </a:p>
          <a:p>
            <a:r>
              <a:rPr lang="en-US" dirty="0" smtClean="0"/>
              <a:t>Still working to solve for claims failing outlier due to member enrollment changes – expect new billing/processing rule to address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99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DRG Readmissions -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sooner than 10/1/18, may implement new readmissions policy</a:t>
            </a:r>
          </a:p>
          <a:p>
            <a:pPr lvl="1"/>
            <a:r>
              <a:rPr lang="en-US" dirty="0"/>
              <a:t>No changes to </a:t>
            </a:r>
            <a:r>
              <a:rPr lang="en-US" dirty="0" smtClean="0"/>
              <a:t>existing </a:t>
            </a:r>
            <a:r>
              <a:rPr lang="en-US" dirty="0"/>
              <a:t>readmissions policy prior to implementation </a:t>
            </a:r>
            <a:r>
              <a:rPr lang="en-US" dirty="0" smtClean="0"/>
              <a:t>of new </a:t>
            </a:r>
            <a:r>
              <a:rPr lang="en-US" dirty="0"/>
              <a:t>policy </a:t>
            </a:r>
            <a:endParaRPr lang="en-US" dirty="0" smtClean="0"/>
          </a:p>
          <a:p>
            <a:pPr lvl="1"/>
            <a:r>
              <a:rPr lang="en-US" dirty="0" smtClean="0"/>
              <a:t>Considering a performance-based </a:t>
            </a:r>
            <a:r>
              <a:rPr lang="en-US" dirty="0"/>
              <a:t>measurement </a:t>
            </a:r>
            <a:r>
              <a:rPr lang="en-US" dirty="0" smtClean="0"/>
              <a:t>consistent </a:t>
            </a:r>
            <a:r>
              <a:rPr lang="en-US" dirty="0"/>
              <a:t>with </a:t>
            </a:r>
            <a:r>
              <a:rPr lang="en-US" dirty="0" smtClean="0"/>
              <a:t>Value-Based </a:t>
            </a:r>
            <a:r>
              <a:rPr lang="en-US" dirty="0"/>
              <a:t>Purchasing differential adjusted payments</a:t>
            </a:r>
          </a:p>
          <a:p>
            <a:r>
              <a:rPr lang="en-US" dirty="0" smtClean="0"/>
              <a:t>More discussion with MCOs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085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Rate Risk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CYE 17 risk adjustment to use updated encounters and enrollment </a:t>
            </a:r>
            <a:endParaRPr lang="en-US" dirty="0" smtClean="0"/>
          </a:p>
          <a:p>
            <a:pPr lvl="1"/>
            <a:r>
              <a:rPr lang="en-US" dirty="0" smtClean="0"/>
              <a:t>Anticipate using December 2015 – November 2016 – most complete, clean data set</a:t>
            </a:r>
          </a:p>
          <a:p>
            <a:pPr lvl="1"/>
            <a:r>
              <a:rPr lang="en-US" dirty="0" smtClean="0"/>
              <a:t>Intend </a:t>
            </a:r>
            <a:r>
              <a:rPr lang="en-US" dirty="0"/>
              <a:t>to extract after </a:t>
            </a:r>
            <a:r>
              <a:rPr lang="en-US" dirty="0" smtClean="0"/>
              <a:t>first </a:t>
            </a:r>
            <a:r>
              <a:rPr lang="en-US" dirty="0"/>
              <a:t>August encounter cycle 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/>
              <a:t>take approximately 4 months to </a:t>
            </a:r>
            <a:r>
              <a:rPr lang="en-US" dirty="0" smtClean="0"/>
              <a:t>complete</a:t>
            </a:r>
          </a:p>
          <a:p>
            <a:r>
              <a:rPr lang="en-US" dirty="0" smtClean="0"/>
              <a:t>CYE </a:t>
            </a:r>
            <a:r>
              <a:rPr lang="en-US" dirty="0"/>
              <a:t>18 risk adjustment </a:t>
            </a:r>
            <a:r>
              <a:rPr lang="en-US" dirty="0" smtClean="0"/>
              <a:t>TBD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138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IMD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members </a:t>
            </a:r>
            <a:r>
              <a:rPr lang="en-US" dirty="0" smtClean="0"/>
              <a:t>aged 21-64 exceeding </a:t>
            </a:r>
            <a:r>
              <a:rPr lang="en-US" dirty="0" smtClean="0"/>
              <a:t>15 days in an </a:t>
            </a:r>
            <a:r>
              <a:rPr lang="en-US" dirty="0" err="1" smtClean="0"/>
              <a:t>IMD</a:t>
            </a:r>
            <a:r>
              <a:rPr lang="en-US" dirty="0" smtClean="0"/>
              <a:t> in one month</a:t>
            </a:r>
          </a:p>
          <a:p>
            <a:pPr lvl="1"/>
            <a:r>
              <a:rPr lang="en-US" dirty="0" smtClean="0"/>
              <a:t>100% of the month’s capitation payment will be recouped</a:t>
            </a:r>
          </a:p>
          <a:p>
            <a:pPr lvl="2"/>
            <a:r>
              <a:rPr lang="en-US" dirty="0" smtClean="0"/>
              <a:t>From both the RBHA and the MCO</a:t>
            </a:r>
          </a:p>
          <a:p>
            <a:pPr lvl="2"/>
            <a:r>
              <a:rPr lang="en-US" dirty="0" smtClean="0"/>
              <a:t>For all members including Duals and those with </a:t>
            </a:r>
            <a:r>
              <a:rPr lang="en-US" dirty="0" err="1" smtClean="0"/>
              <a:t>TPL</a:t>
            </a:r>
            <a:endParaRPr lang="en-US" dirty="0" smtClean="0"/>
          </a:p>
          <a:p>
            <a:pPr lvl="1"/>
            <a:r>
              <a:rPr lang="en-US" dirty="0" smtClean="0"/>
              <a:t>Encounters will not be included in future cap development</a:t>
            </a:r>
          </a:p>
          <a:p>
            <a:pPr lvl="2"/>
            <a:r>
              <a:rPr lang="en-US" dirty="0" smtClean="0"/>
              <a:t>Excluded from recons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21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IMD</a:t>
            </a:r>
            <a:r>
              <a:rPr lang="en-US" dirty="0" smtClean="0"/>
              <a:t> Update,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Member still enrolled and eligible for all medically necessary services</a:t>
            </a:r>
          </a:p>
          <a:p>
            <a:r>
              <a:rPr lang="en-US" dirty="0" smtClean="0"/>
              <a:t>RBHAs/MCOs will self-report LOS greater than 15 days using AHCCCS-defined process</a:t>
            </a:r>
          </a:p>
          <a:p>
            <a:r>
              <a:rPr lang="en-US" dirty="0" smtClean="0"/>
              <a:t>AHCCCS will audit to ensure reporting compliance</a:t>
            </a:r>
          </a:p>
          <a:p>
            <a:r>
              <a:rPr lang="en-US" dirty="0" smtClean="0"/>
              <a:t>AHCCCS to seek </a:t>
            </a:r>
            <a:r>
              <a:rPr lang="en-US" dirty="0" err="1" smtClean="0"/>
              <a:t>IMD</a:t>
            </a:r>
            <a:r>
              <a:rPr lang="en-US" dirty="0" smtClean="0"/>
              <a:t>/</a:t>
            </a:r>
            <a:r>
              <a:rPr lang="en-US" dirty="0" err="1" smtClean="0"/>
              <a:t>SUD</a:t>
            </a:r>
            <a:r>
              <a:rPr lang="en-US" dirty="0" smtClean="0"/>
              <a:t> Waiver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570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7/1/17 Prop 206/414 Rate Changes:</a:t>
            </a:r>
          </a:p>
          <a:p>
            <a:pPr lvl="1"/>
            <a:r>
              <a:rPr lang="en-US" dirty="0" smtClean="0"/>
              <a:t>Mandated Pass-Through for </a:t>
            </a:r>
            <a:r>
              <a:rPr lang="en-US" u="sng" dirty="0" smtClean="0"/>
              <a:t>all</a:t>
            </a:r>
            <a:r>
              <a:rPr lang="en-US" dirty="0" smtClean="0"/>
              <a:t> MCOs</a:t>
            </a:r>
          </a:p>
          <a:p>
            <a:pPr lvl="1"/>
            <a:r>
              <a:rPr lang="en-US" dirty="0" smtClean="0"/>
              <a:t>NF</a:t>
            </a:r>
          </a:p>
          <a:p>
            <a:pPr lvl="2"/>
            <a:r>
              <a:rPr lang="en-US" dirty="0" smtClean="0"/>
              <a:t>0.3% Urban/Rural Rate Increase</a:t>
            </a:r>
          </a:p>
          <a:p>
            <a:pPr lvl="2"/>
            <a:r>
              <a:rPr lang="en-US" dirty="0" smtClean="0"/>
              <a:t>1.0% Flagstaff Rate Increase</a:t>
            </a:r>
          </a:p>
          <a:p>
            <a:pPr lvl="1"/>
            <a:r>
              <a:rPr lang="en-US" dirty="0" smtClean="0"/>
              <a:t>MCOs must </a:t>
            </a:r>
            <a:r>
              <a:rPr lang="en-US" u="sng" dirty="0" smtClean="0"/>
              <a:t>also</a:t>
            </a:r>
            <a:r>
              <a:rPr lang="en-US" dirty="0" smtClean="0"/>
              <a:t> increase NF rates not set by AHCCCS</a:t>
            </a:r>
          </a:p>
          <a:p>
            <a:pPr lvl="1"/>
            <a:r>
              <a:rPr lang="en-US" dirty="0" smtClean="0"/>
              <a:t>MCOs must continue to apply 10/1/16 1% </a:t>
            </a:r>
            <a:r>
              <a:rPr lang="en-US" dirty="0" err="1" smtClean="0"/>
              <a:t>VBP</a:t>
            </a:r>
            <a:r>
              <a:rPr lang="en-US" dirty="0" smtClean="0"/>
              <a:t> Differential Adjusted Rates to these new rates 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8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7/1/17 Prop 206/414 Rate Changes:</a:t>
            </a:r>
          </a:p>
          <a:p>
            <a:pPr lvl="1"/>
            <a:r>
              <a:rPr lang="en-US" dirty="0" smtClean="0"/>
              <a:t>Mandated Pass-Through for </a:t>
            </a:r>
            <a:r>
              <a:rPr lang="en-US" u="sng" dirty="0" smtClean="0"/>
              <a:t>all</a:t>
            </a:r>
            <a:r>
              <a:rPr lang="en-US" dirty="0" smtClean="0"/>
              <a:t> MCOs</a:t>
            </a:r>
          </a:p>
          <a:p>
            <a:pPr lvl="1"/>
            <a:r>
              <a:rPr lang="en-US" dirty="0" smtClean="0"/>
              <a:t>HCBS – Select Codes</a:t>
            </a:r>
          </a:p>
          <a:p>
            <a:pPr lvl="2"/>
            <a:r>
              <a:rPr lang="en-US" dirty="0" smtClean="0"/>
              <a:t>1.9% Statewide Rate Increase (excluding Flagstaff)</a:t>
            </a:r>
          </a:p>
          <a:p>
            <a:pPr lvl="2"/>
            <a:r>
              <a:rPr lang="en-US" dirty="0" smtClean="0"/>
              <a:t>3.3% Flagstaff Rate Increase</a:t>
            </a:r>
          </a:p>
          <a:p>
            <a:pPr lvl="1"/>
            <a:r>
              <a:rPr lang="en-US" dirty="0" smtClean="0"/>
              <a:t>MCOs must </a:t>
            </a:r>
            <a:r>
              <a:rPr lang="en-US" u="sng" dirty="0" smtClean="0"/>
              <a:t>also</a:t>
            </a:r>
            <a:r>
              <a:rPr lang="en-US" dirty="0" smtClean="0"/>
              <a:t> increase HCBS rates not set by AHCCCS – list of 5 specific codes</a:t>
            </a:r>
          </a:p>
          <a:p>
            <a:pPr lvl="1"/>
            <a:r>
              <a:rPr lang="en-US" dirty="0" smtClean="0"/>
              <a:t>HCBS </a:t>
            </a:r>
            <a:r>
              <a:rPr lang="en-US" dirty="0" smtClean="0"/>
              <a:t>update also </a:t>
            </a:r>
            <a:r>
              <a:rPr lang="en-US" dirty="0" smtClean="0"/>
              <a:t>impacts </a:t>
            </a:r>
            <a:r>
              <a:rPr lang="en-US" dirty="0" smtClean="0"/>
              <a:t>some BH services: S5150/S5151/T1019 – shared codes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Flagstaff Impacts</a:t>
            </a:r>
          </a:p>
          <a:p>
            <a:pPr lvl="1"/>
            <a:r>
              <a:rPr lang="en-US" dirty="0" smtClean="0"/>
              <a:t>2 NFs – these are provider-specific rates </a:t>
            </a:r>
          </a:p>
          <a:p>
            <a:pPr lvl="1"/>
            <a:r>
              <a:rPr lang="en-US" dirty="0" smtClean="0"/>
              <a:t>HCBS 3 zip codes – 86001, 86004, 86005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logic for this still under development – likely based on provider site </a:t>
            </a:r>
            <a:r>
              <a:rPr lang="en-US" dirty="0" smtClean="0"/>
              <a:t>address</a:t>
            </a:r>
          </a:p>
          <a:p>
            <a:r>
              <a:rPr lang="en-US" dirty="0" smtClean="0"/>
              <a:t>Prop206/414 </a:t>
            </a:r>
            <a:r>
              <a:rPr lang="en-US" dirty="0"/>
              <a:t>rates </a:t>
            </a:r>
            <a:r>
              <a:rPr lang="en-US" dirty="0" smtClean="0"/>
              <a:t>loaded </a:t>
            </a:r>
            <a:r>
              <a:rPr lang="en-US" dirty="0"/>
              <a:t>in </a:t>
            </a:r>
            <a:r>
              <a:rPr lang="en-US" dirty="0" err="1"/>
              <a:t>PMMIS</a:t>
            </a:r>
            <a:r>
              <a:rPr lang="en-US" dirty="0"/>
              <a:t> as of </a:t>
            </a:r>
            <a:r>
              <a:rPr lang="en-US" dirty="0" smtClean="0"/>
              <a:t> 7/1 – MCOs have them (except </a:t>
            </a:r>
            <a:r>
              <a:rPr lang="en-US" dirty="0"/>
              <a:t>HCBS </a:t>
            </a:r>
            <a:r>
              <a:rPr lang="en-US" dirty="0" smtClean="0"/>
              <a:t>Flagstaff due to system changes)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Actuaries are assessing impacts of 7/1/17 provider rates to determine if capitation amendments are warranted pre-10/1/17</a:t>
            </a:r>
          </a:p>
          <a:p>
            <a:r>
              <a:rPr lang="en-US" dirty="0" smtClean="0"/>
              <a:t>Prop 206/414 funding will be included in cap rates effective 10/1/17 prospectively</a:t>
            </a:r>
          </a:p>
          <a:p>
            <a:r>
              <a:rPr lang="en-US" dirty="0" smtClean="0"/>
              <a:t>Prop 206/414 will result in additional provider rate increases effective 1/1/18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6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/>
              <a:t>Annual Fee Schedule Updates </a:t>
            </a:r>
            <a:r>
              <a:rPr lang="en-US" dirty="0" smtClean="0"/>
              <a:t>10/1/17, expect changes for:</a:t>
            </a:r>
          </a:p>
          <a:p>
            <a:pPr lvl="1"/>
            <a:r>
              <a:rPr lang="en-US" dirty="0" smtClean="0"/>
              <a:t>Physician Drug Schedule</a:t>
            </a:r>
          </a:p>
          <a:p>
            <a:pPr lvl="1"/>
            <a:r>
              <a:rPr lang="en-US" dirty="0" smtClean="0"/>
              <a:t>Emergency Ground Ambulance</a:t>
            </a:r>
          </a:p>
          <a:p>
            <a:pPr lvl="1"/>
            <a:r>
              <a:rPr lang="en-US" dirty="0" err="1" smtClean="0"/>
              <a:t>FQHC</a:t>
            </a:r>
            <a:r>
              <a:rPr lang="en-US" dirty="0" smtClean="0"/>
              <a:t>/</a:t>
            </a:r>
            <a:r>
              <a:rPr lang="en-US" dirty="0" err="1" smtClean="0"/>
              <a:t>RHC</a:t>
            </a:r>
            <a:endParaRPr lang="en-US" dirty="0" smtClean="0"/>
          </a:p>
          <a:p>
            <a:pPr lvl="1"/>
            <a:r>
              <a:rPr lang="en-US" dirty="0" smtClean="0"/>
              <a:t>Hospice</a:t>
            </a:r>
          </a:p>
          <a:p>
            <a:pPr lvl="1"/>
            <a:r>
              <a:rPr lang="en-US" dirty="0" smtClean="0"/>
              <a:t>APR-DRG Outlier </a:t>
            </a:r>
            <a:r>
              <a:rPr lang="en-US" dirty="0" err="1" smtClean="0"/>
              <a:t>CCRs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Provider Rates,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Budget </a:t>
            </a:r>
            <a:r>
              <a:rPr lang="en-US" dirty="0"/>
              <a:t>Neutral </a:t>
            </a:r>
            <a:r>
              <a:rPr lang="en-US" dirty="0" smtClean="0"/>
              <a:t>Updates 10/1/17</a:t>
            </a:r>
            <a:r>
              <a:rPr lang="en-US" dirty="0"/>
              <a:t>, expect changes for: </a:t>
            </a:r>
            <a:endParaRPr lang="en-US" dirty="0" smtClean="0"/>
          </a:p>
          <a:p>
            <a:pPr lvl="1"/>
            <a:r>
              <a:rPr lang="en-US" dirty="0" smtClean="0"/>
              <a:t>ASCs</a:t>
            </a:r>
            <a:endParaRPr lang="en-US" dirty="0"/>
          </a:p>
          <a:p>
            <a:pPr lvl="1"/>
            <a:r>
              <a:rPr lang="en-US" dirty="0" smtClean="0"/>
              <a:t>BH </a:t>
            </a:r>
            <a:r>
              <a:rPr lang="en-US" dirty="0"/>
              <a:t>Outpatient (other than Prop206/414)</a:t>
            </a:r>
          </a:p>
          <a:p>
            <a:pPr lvl="1"/>
            <a:r>
              <a:rPr lang="en-US" dirty="0" smtClean="0"/>
              <a:t>Clinical </a:t>
            </a:r>
            <a:r>
              <a:rPr lang="en-US" dirty="0"/>
              <a:t>Lab</a:t>
            </a:r>
          </a:p>
          <a:p>
            <a:pPr lvl="1"/>
            <a:r>
              <a:rPr lang="en-US" dirty="0" err="1" smtClean="0"/>
              <a:t>DMEPOS</a:t>
            </a:r>
            <a:endParaRPr lang="en-US" dirty="0"/>
          </a:p>
          <a:p>
            <a:pPr lvl="1"/>
            <a:r>
              <a:rPr lang="en-US" dirty="0" err="1" smtClean="0"/>
              <a:t>OPFS</a:t>
            </a:r>
            <a:r>
              <a:rPr lang="en-US" dirty="0" smtClean="0"/>
              <a:t>/Freestanding </a:t>
            </a:r>
            <a:r>
              <a:rPr lang="en-US" dirty="0"/>
              <a:t>ED (tied to </a:t>
            </a:r>
            <a:r>
              <a:rPr lang="en-US" dirty="0" err="1"/>
              <a:t>OPFS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LTAC</a:t>
            </a:r>
            <a:r>
              <a:rPr lang="en-US" dirty="0" smtClean="0"/>
              <a:t>/Rehab </a:t>
            </a:r>
            <a:r>
              <a:rPr lang="en-US" dirty="0"/>
              <a:t>hospitals</a:t>
            </a:r>
          </a:p>
          <a:p>
            <a:pPr lvl="1"/>
            <a:r>
              <a:rPr lang="en-US" dirty="0" smtClean="0"/>
              <a:t>Physician </a:t>
            </a:r>
            <a:r>
              <a:rPr lang="en-US" dirty="0"/>
              <a:t>Fee Schedule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Rates – CYE 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r>
              <a:rPr lang="en-US" dirty="0" smtClean="0"/>
              <a:t>10/1/17 rates will be submitted to CMS 8/15/17</a:t>
            </a:r>
          </a:p>
          <a:p>
            <a:r>
              <a:rPr lang="en-US" dirty="0" smtClean="0"/>
              <a:t>Will include (not intended to be a complete list):</a:t>
            </a:r>
          </a:p>
          <a:p>
            <a:pPr lvl="1"/>
            <a:r>
              <a:rPr lang="en-US" dirty="0" smtClean="0"/>
              <a:t>Historical encounter data through 9/30/16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current data </a:t>
            </a:r>
            <a:r>
              <a:rPr lang="en-US" dirty="0" smtClean="0"/>
              <a:t>for various analyses </a:t>
            </a:r>
          </a:p>
          <a:p>
            <a:pPr lvl="1"/>
            <a:r>
              <a:rPr lang="en-US" dirty="0" smtClean="0"/>
              <a:t>FFS rate impacts</a:t>
            </a:r>
          </a:p>
          <a:p>
            <a:pPr lvl="1"/>
            <a:r>
              <a:rPr lang="en-US" dirty="0" smtClean="0"/>
              <a:t>New reinsurance biologic drugs – 5 added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1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Capitation Rates – CYE 18,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pPr lvl="1"/>
            <a:r>
              <a:rPr lang="en-US" dirty="0" smtClean="0"/>
              <a:t>Budget items:</a:t>
            </a:r>
          </a:p>
          <a:p>
            <a:pPr lvl="2"/>
            <a:r>
              <a:rPr lang="en-US" dirty="0" smtClean="0"/>
              <a:t>Occupational Therapy benefit</a:t>
            </a:r>
          </a:p>
          <a:p>
            <a:pPr lvl="2"/>
            <a:r>
              <a:rPr lang="en-US" dirty="0" smtClean="0"/>
              <a:t>$1,000 Adult Emergency Dental</a:t>
            </a:r>
          </a:p>
          <a:p>
            <a:pPr lvl="1"/>
            <a:r>
              <a:rPr lang="en-US" dirty="0" smtClean="0"/>
              <a:t>VBP </a:t>
            </a:r>
            <a:r>
              <a:rPr lang="en-US" dirty="0"/>
              <a:t>Differential Payments </a:t>
            </a:r>
            <a:r>
              <a:rPr lang="en-US" dirty="0" smtClean="0"/>
              <a:t>(requires </a:t>
            </a:r>
            <a:r>
              <a:rPr lang="en-US" dirty="0"/>
              <a:t>additional CMS approval under 438.6(c</a:t>
            </a:r>
            <a:r>
              <a:rPr lang="en-US" dirty="0" smtClean="0"/>
              <a:t>)) - submitted</a:t>
            </a:r>
            <a:endParaRPr lang="en-US" dirty="0"/>
          </a:p>
          <a:p>
            <a:pPr lvl="1"/>
            <a:r>
              <a:rPr lang="en-US" dirty="0"/>
              <a:t>Access to Professional Services Initiative (APSI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(requires </a:t>
            </a:r>
            <a:r>
              <a:rPr lang="en-US" dirty="0"/>
              <a:t>additional CMS approval under 438.6(c</a:t>
            </a:r>
            <a:r>
              <a:rPr lang="en-US" dirty="0" smtClean="0"/>
              <a:t>)) - submitted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262</TotalTime>
  <Words>943</Words>
  <Application>Microsoft Office PowerPoint</Application>
  <PresentationFormat>On-screen Show (4:3)</PresentationFormat>
  <Paragraphs>161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AHCCCS template 2014</vt:lpstr>
      <vt:lpstr>Rate Update</vt:lpstr>
      <vt:lpstr>Provider Rates</vt:lpstr>
      <vt:lpstr>Provider Rates, cont.</vt:lpstr>
      <vt:lpstr>Provider Rates, cont.</vt:lpstr>
      <vt:lpstr>Provider Rates, cont.</vt:lpstr>
      <vt:lpstr>Provider Rates, cont.</vt:lpstr>
      <vt:lpstr>Provider Rates, cont.</vt:lpstr>
      <vt:lpstr>Capitation Rates – CYE 18</vt:lpstr>
      <vt:lpstr>Capitation Rates – CYE 18, cont.</vt:lpstr>
      <vt:lpstr>Capitation Rates – CYE 18, cont.</vt:lpstr>
      <vt:lpstr>VBP Differential Adjusted Rates - Reminder</vt:lpstr>
      <vt:lpstr>VBP Differential Adjusted Rates Reminder, cont.</vt:lpstr>
      <vt:lpstr>DRG Rebase Highlights</vt:lpstr>
      <vt:lpstr>DRG Rebase Highlights, cont.</vt:lpstr>
      <vt:lpstr>DRG Readmissions - Reminder</vt:lpstr>
      <vt:lpstr>Cap Rate Risk Adjustment</vt:lpstr>
      <vt:lpstr>IMD Update</vt:lpstr>
      <vt:lpstr>IMD Update, cont.</vt:lpstr>
      <vt:lpstr>Questions?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 Update</dc:title>
  <dc:creator>Silver, Shelli</dc:creator>
  <cp:lastModifiedBy>Silver, Shelli</cp:lastModifiedBy>
  <cp:revision>27</cp:revision>
  <dcterms:created xsi:type="dcterms:W3CDTF">2017-05-16T20:42:07Z</dcterms:created>
  <dcterms:modified xsi:type="dcterms:W3CDTF">2017-07-12T16:26:10Z</dcterms:modified>
</cp:coreProperties>
</file>